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1230" r:id="rId3"/>
    <p:sldId id="1231" r:id="rId4"/>
    <p:sldId id="1229" r:id="rId5"/>
    <p:sldId id="1017" r:id="rId6"/>
    <p:sldId id="299" r:id="rId7"/>
    <p:sldId id="1016" r:id="rId8"/>
    <p:sldId id="123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15EE31-A548-4C88-9A4C-799A117D3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0" cy="482253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0C3FAD6-0C1F-48FE-81AB-70837BF2BFC2}"/>
              </a:ext>
            </a:extLst>
          </p:cNvPr>
          <p:cNvGrpSpPr/>
          <p:nvPr userDrawn="1"/>
        </p:nvGrpSpPr>
        <p:grpSpPr>
          <a:xfrm>
            <a:off x="0" y="4616453"/>
            <a:ext cx="12192000" cy="720000"/>
            <a:chOff x="0" y="4616453"/>
            <a:chExt cx="12192000" cy="720000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300E46F8-422A-47D3-B848-F04B4F6BD3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953434"/>
              <a:ext cx="12192000" cy="0"/>
            </a:xfrm>
            <a:prstGeom prst="line">
              <a:avLst/>
            </a:prstGeom>
            <a:ln w="76200">
              <a:solidFill>
                <a:srgbClr val="FF3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E3B9036-3AD9-4FE5-97A5-D87657EA8CBD}"/>
                </a:ext>
              </a:extLst>
            </p:cNvPr>
            <p:cNvSpPr/>
            <p:nvPr/>
          </p:nvSpPr>
          <p:spPr>
            <a:xfrm>
              <a:off x="5735998" y="4616453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BBDF705-585E-412D-8BC8-4FAF4A4B1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23" t="19508" r="67342" b="31501"/>
            <a:stretch/>
          </p:blipFill>
          <p:spPr>
            <a:xfrm>
              <a:off x="5853501" y="4708582"/>
              <a:ext cx="484995" cy="48970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3C08B3-FDDE-473C-8173-1F51C85F19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1674407"/>
            <a:ext cx="2286000" cy="10341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id="{62E23800-248D-4361-91CE-E379A1B91B50}"/>
              </a:ext>
            </a:extLst>
          </p:cNvPr>
          <p:cNvSpPr txBox="1"/>
          <p:nvPr userDrawn="1"/>
        </p:nvSpPr>
        <p:spPr>
          <a:xfrm>
            <a:off x="8310625" y="6549406"/>
            <a:ext cx="324507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0"/>
              </a:spcBef>
            </a:pPr>
            <a:endParaRPr lang="ru-RU" sz="1600" dirty="0">
              <a:solidFill>
                <a:srgbClr val="5E5B5E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48092"/>
            <a:ext cx="9144000" cy="493571"/>
          </a:xfrm>
        </p:spPr>
        <p:txBody>
          <a:bodyPr anchor="b">
            <a:normAutofit/>
          </a:bodyPr>
          <a:lstStyle>
            <a:lvl1pPr marL="0" algn="ctr" defTabSz="457200" rtl="0" eaLnBrk="1" latinLnBrk="0" hangingPunct="1">
              <a:spcAft>
                <a:spcPts val="600"/>
              </a:spcAft>
              <a:defRPr lang="en-US" sz="2200" b="1" kern="1200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4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51469"/>
            <a:ext cx="2743200" cy="365125"/>
          </a:xfrm>
          <a:prstGeom prst="rect">
            <a:avLst/>
          </a:prstGeom>
        </p:spPr>
        <p:txBody>
          <a:bodyPr/>
          <a:lstStyle/>
          <a:p>
            <a:fld id="{9A5418C9-5F7A-D04D-A695-7664054E9093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55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51469"/>
            <a:ext cx="2743200" cy="365125"/>
          </a:xfrm>
          <a:prstGeom prst="rect">
            <a:avLst/>
          </a:prstGeom>
        </p:spPr>
        <p:txBody>
          <a:bodyPr/>
          <a:lstStyle/>
          <a:p>
            <a:fld id="{F50B2F49-05E2-B540-BAFC-A20EF03967AD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82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2A81B-D5D3-9041-AE70-146D4F099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747084-BFD2-D246-B2BB-D80B5D256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BE424-E79C-A948-95D4-AF36F0D2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5E9-BCD2-8C4A-A4CF-0261E31FF8E0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1B09A-3D97-6249-A5ED-CC690A4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683433-ADB4-B745-A062-FD396877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66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C02E4-0510-B247-B8E2-078D6B76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05F58-8563-AA4A-8F7A-358FE40B4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D602C-431B-5C4B-A352-F5D4CBD6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53F9-8D2F-1648-9067-301D9ABAD006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C8C8A-43D5-C244-9B31-564F59C6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0B188-BC5D-C94B-BEF6-606DC245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04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01FF9-EC94-B949-BCCE-3FE2AABA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DD83A5-5429-5341-BE81-56A5EF999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36A45-E0E8-584F-A6A2-76E6D325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52E5-F6B5-5046-B2BB-2A6630B7071F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FA1C11-B522-2345-A8C5-92896115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0C1644-FB5A-6446-B5DE-C7C15939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09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4BD09-432E-0E40-B980-6B4865BC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4E4A0-8BA5-B347-99FA-7E839D640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AB2D90-D11F-CB46-9388-2961DB3B3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1820C3-CF13-344C-9A86-FDD66F75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58A-99E4-674C-8160-E749C2136865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1A0A25-BA91-8743-8D5B-E6C1DAAC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C58B51-E7D5-BF43-BC32-1399C3B0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00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65B85-F1C6-224F-B08D-27DB385A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34ADE-0CFE-1747-B1AB-A5AE42C9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50DE63-42A9-1546-B54C-EF3724744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92D7A2-6C68-C743-9D4D-486E3793E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B52BAC-E611-7F44-9045-BBE602948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EF802-7C2E-9649-8BD1-8854E00D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79CE-AFD9-DF43-825E-6B72F1B5CC01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C7E169-6D28-B345-A2B0-01F14118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EFABBF-A1D6-414B-85E3-17CAC54C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80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C1D73-677F-1A4B-93BC-3E09AC94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64BDB8-9A3F-464E-B0ED-AFA9FBFD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DDCB-86BA-C942-9357-AA46582CED5D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9DD71A-D792-754F-9084-5C3C9E20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F8CD77-9961-AC44-9B22-274F7376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45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DD4D0F-14DA-E246-9861-CB5F8DBD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29B-7CE8-F547-8180-5F3CBF79BA7A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6B6ACE-29A9-B74D-889F-4035BB55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EC758-D683-5644-B855-9A43B5B7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136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C152C-EBC5-6249-A864-E17C65A6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0249E-4BF3-6745-853B-AC6A6E717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30E4B3-26D5-EE46-A5E1-73311D5AA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A9FB12-4338-CE41-8115-6A139FBE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5D6B-A023-A041-AB0C-945DFA84B49B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45F94-22F7-0842-8CC1-3CF34F2D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FBFF03-3540-0E4F-BB10-6C1EF531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4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51469"/>
            <a:ext cx="2743200" cy="365125"/>
          </a:xfrm>
          <a:prstGeom prst="rect">
            <a:avLst/>
          </a:prstGeom>
        </p:spPr>
        <p:txBody>
          <a:bodyPr/>
          <a:lstStyle/>
          <a:p>
            <a:fld id="{9A550E1D-BC41-384B-BDDE-2F45AC568E06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377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F4A07-979C-9948-9F06-ABC19EA1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83E540-2F95-6C4C-A7A5-0B51BEBAD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8A1B86-E9C2-4248-8EBA-3BBD88471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B9DE4D-C203-6646-966B-1AAE6718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D5F-2415-FA4D-BB90-9C93D9F2F835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6E1728-ACED-234A-A94B-C6D7889B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CC2F01-A27D-8141-BCA3-2CA926E3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130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385BE-117E-934D-BDFF-7463E69A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5723E4-1CBE-7848-8E08-EF9E1057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6BFA2-4ECA-494B-9C03-ADAA79B5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559B-E297-6A40-8F03-759733CEF09C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3B252-507B-1B47-9268-C35647AF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82D49-6605-F54B-B13D-B0E76403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840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9B58B9-1C6B-E245-99B4-4FD76C339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903530-538E-E848-9161-CF5E00BA4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F4A417-059C-0945-BA6C-ABDC543A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530-C03B-AC47-AF6D-8CC7B079E496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06A77-EF43-E547-A4CC-1C83DC9A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5328E-796F-8741-92C8-30C62733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4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51469"/>
            <a:ext cx="2743200" cy="365125"/>
          </a:xfrm>
          <a:prstGeom prst="rect">
            <a:avLst/>
          </a:prstGeom>
        </p:spPr>
        <p:txBody>
          <a:bodyPr/>
          <a:lstStyle/>
          <a:p>
            <a:fld id="{A44F5D08-021E-524F-B288-506852604E1D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30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151469"/>
            <a:ext cx="2743200" cy="365125"/>
          </a:xfrm>
          <a:prstGeom prst="rect">
            <a:avLst/>
          </a:prstGeom>
        </p:spPr>
        <p:txBody>
          <a:bodyPr/>
          <a:lstStyle/>
          <a:p>
            <a:fld id="{A48C9922-FF67-5549-A61E-C560C39F3B9D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151469"/>
            <a:ext cx="2743200" cy="365125"/>
          </a:xfrm>
          <a:prstGeom prst="rect">
            <a:avLst/>
          </a:prstGeom>
        </p:spPr>
        <p:txBody>
          <a:bodyPr/>
          <a:lstStyle/>
          <a:p>
            <a:fld id="{B7EBBBF9-3C4C-1B49-A9ED-228BC58ED176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24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151469"/>
            <a:ext cx="2743200" cy="365125"/>
          </a:xfrm>
          <a:prstGeom prst="rect">
            <a:avLst/>
          </a:prstGeom>
        </p:spPr>
        <p:txBody>
          <a:bodyPr/>
          <a:lstStyle/>
          <a:p>
            <a:fld id="{4E674D37-34F6-E94F-B7E9-C046D539AC31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36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151469"/>
            <a:ext cx="2743200" cy="365125"/>
          </a:xfrm>
          <a:prstGeom prst="rect">
            <a:avLst/>
          </a:prstGeom>
        </p:spPr>
        <p:txBody>
          <a:bodyPr/>
          <a:lstStyle/>
          <a:p>
            <a:fld id="{9DFC0E51-0E4A-CA49-A350-5BBF2E288A63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84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151469"/>
            <a:ext cx="2743200" cy="365125"/>
          </a:xfrm>
          <a:prstGeom prst="rect">
            <a:avLst/>
          </a:prstGeom>
        </p:spPr>
        <p:txBody>
          <a:bodyPr/>
          <a:lstStyle/>
          <a:p>
            <a:fld id="{A1CFAA1E-6B7D-214C-8540-DAD422AC52D8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4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151469"/>
            <a:ext cx="2743200" cy="365125"/>
          </a:xfrm>
          <a:prstGeom prst="rect">
            <a:avLst/>
          </a:prstGeom>
        </p:spPr>
        <p:txBody>
          <a:bodyPr/>
          <a:lstStyle/>
          <a:p>
            <a:fld id="{1F1EE3E5-7353-E44F-9B3B-F8C152C53527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97F-426A-3D49-B011-5013034782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5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666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21CB052-5E0D-4460-BEC4-F0CD3A3EA450}"/>
              </a:ext>
            </a:extLst>
          </p:cNvPr>
          <p:cNvGrpSpPr/>
          <p:nvPr userDrawn="1"/>
        </p:nvGrpSpPr>
        <p:grpSpPr>
          <a:xfrm>
            <a:off x="0" y="0"/>
            <a:ext cx="12192000" cy="674255"/>
            <a:chOff x="0" y="0"/>
            <a:chExt cx="12192000" cy="79016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6E39E84-8DAA-4893-B124-9D8B8D6CF6A5}"/>
                </a:ext>
              </a:extLst>
            </p:cNvPr>
            <p:cNvSpPr/>
            <p:nvPr/>
          </p:nvSpPr>
          <p:spPr>
            <a:xfrm>
              <a:off x="0" y="0"/>
              <a:ext cx="12192000" cy="775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918BF9B9-6BA8-445F-B528-A6F3EE7EC1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90160"/>
              <a:ext cx="1219200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AFF82BC-C2F7-4B3E-A18B-A1F052DFE5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3020"/>
              <a:ext cx="2148840" cy="0"/>
            </a:xfrm>
            <a:prstGeom prst="line">
              <a:avLst/>
            </a:prstGeom>
            <a:ln w="76200">
              <a:solidFill>
                <a:srgbClr val="FF3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D71284E-01D6-4B85-AE5C-68481477D82D}"/>
              </a:ext>
            </a:extLst>
          </p:cNvPr>
          <p:cNvGrpSpPr/>
          <p:nvPr userDrawn="1"/>
        </p:nvGrpSpPr>
        <p:grpSpPr>
          <a:xfrm>
            <a:off x="0" y="6520641"/>
            <a:ext cx="12192000" cy="342112"/>
            <a:chOff x="0" y="6520641"/>
            <a:chExt cx="12192000" cy="34211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87D1B27-5B01-4217-BCF9-A318DD41F8AC}"/>
                </a:ext>
              </a:extLst>
            </p:cNvPr>
            <p:cNvSpPr/>
            <p:nvPr/>
          </p:nvSpPr>
          <p:spPr>
            <a:xfrm>
              <a:off x="0" y="6520641"/>
              <a:ext cx="12192000" cy="342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52A7BF8-258B-488D-9074-945D6CF53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23" t="19508" r="67342" b="31501"/>
            <a:stretch/>
          </p:blipFill>
          <p:spPr>
            <a:xfrm>
              <a:off x="1" y="6520641"/>
              <a:ext cx="338822" cy="342112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A219E28-8ABE-440F-9628-CC732022BD5A}"/>
                </a:ext>
              </a:extLst>
            </p:cNvPr>
            <p:cNvSpPr/>
            <p:nvPr/>
          </p:nvSpPr>
          <p:spPr>
            <a:xfrm>
              <a:off x="11853178" y="6520641"/>
              <a:ext cx="338822" cy="342112"/>
            </a:xfrm>
            <a:prstGeom prst="rect">
              <a:avLst/>
            </a:prstGeom>
            <a:noFill/>
            <a:ln w="19050">
              <a:solidFill>
                <a:srgbClr val="E95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62635A8-B210-4CA1-9186-016C8B4CAB30}"/>
                </a:ext>
              </a:extLst>
            </p:cNvPr>
            <p:cNvSpPr/>
            <p:nvPr/>
          </p:nvSpPr>
          <p:spPr>
            <a:xfrm>
              <a:off x="455064" y="6576281"/>
              <a:ext cx="256672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© Синара-Транспортные Машины 2022</a:t>
              </a: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722" y="138216"/>
            <a:ext cx="10515600" cy="38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3178" y="6512963"/>
            <a:ext cx="338822" cy="342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9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6AAB97F-426A-3D49-B011-5013034782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3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16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spc="-15" dirty="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16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14D7E-F24D-1147-B1E5-7ACF574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51B81-6587-1F48-8491-3040A58C0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1C95B-D551-7F46-A55C-8310295F8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8ACE-451A-C742-BE10-799C377F5419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DFD7B-D4EB-2544-8A2F-7DC9334EE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E2B46-3B73-1945-A2B8-805DF40C5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E15D-75EC-8047-A077-1D212012B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04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png"/><Relationship Id="rId7" Type="http://schemas.openxmlformats.org/officeDocument/2006/relationships/package" Target="../embeddings/Microsoft_Excel_Worksheet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16999-BF0A-4147-95B4-E3E76E48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94" y="138216"/>
            <a:ext cx="10515600" cy="38472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BF4B2B-BFFD-4B60-88C1-90F1B35C9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94" y="1696390"/>
            <a:ext cx="11559784" cy="5600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Arial Narrow" panose="020B0606020202030204" pitchFamily="34" charset="0"/>
              </a:rPr>
              <a:t>Формирование своего типового рабочего дня, как проводится передача ключевой информации для управления цехом).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Составить карту (КПСЦ) текущего состояния (зафиксировать проблемы потока и разработать мероприятия по устранению проблем). Разработать карту целевого состояния потока.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Отработать: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Время старта смены (действия для получения информации о запуске смены, состояние производства);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Анализ производственной программы;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Форма доклада начальнику цеха (какую информацию передаете и какие решения предлагаете?);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Организация  развития МГ;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Процессы направленные на вовлечения сотрудников цеха в изменения;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Постановка и контроль выполнения целевых показателей цеха;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Оценка состояния производства </a:t>
            </a:r>
            <a:r>
              <a:rPr lang="ru-RU" sz="1800" dirty="0" err="1">
                <a:latin typeface="Arial Narrow" panose="020B0606020202030204" pitchFamily="34" charset="0"/>
              </a:rPr>
              <a:t>ОТиПБ</a:t>
            </a:r>
            <a:r>
              <a:rPr lang="ru-RU" sz="1800" dirty="0">
                <a:latin typeface="Arial Narrow" panose="020B0606020202030204" pitchFamily="34" charset="0"/>
              </a:rPr>
              <a:t> , состояние рабочих мест;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Анализ производственного процесса, завершение смены;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Действия при завершении смены.</a:t>
            </a:r>
          </a:p>
          <a:p>
            <a:pPr marL="0" indent="0"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191C46-D37B-422F-A6DE-671EF32F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CA3D28-6ACF-401A-AE0D-796001AFF8FC}"/>
              </a:ext>
            </a:extLst>
          </p:cNvPr>
          <p:cNvSpPr/>
          <p:nvPr/>
        </p:nvSpPr>
        <p:spPr>
          <a:xfrm>
            <a:off x="293394" y="752417"/>
            <a:ext cx="1122804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9520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Провести защиту результатов в формате «БЫЛО-СТАЛО»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9520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Что реализовали после прохождения обучения и завершения обучения.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Составить и защитить план реализации мероприятий по переходу в целевое состояние. </a:t>
            </a:r>
          </a:p>
        </p:txBody>
      </p:sp>
    </p:spTree>
    <p:extLst>
      <p:ext uri="{BB962C8B-B14F-4D97-AF65-F5344CB8AC3E}">
        <p14:creationId xmlns:p14="http://schemas.microsoft.com/office/powerpoint/2010/main" val="358720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2880D-6DC2-BF4D-BEC1-FD044A2B2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70" y="471179"/>
            <a:ext cx="8347043" cy="786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5B9BC8-5F4E-D247-8457-D8A6BAEC8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5" t="18892" r="2404" b="20974"/>
          <a:stretch/>
        </p:blipFill>
        <p:spPr>
          <a:xfrm>
            <a:off x="695325" y="1590594"/>
            <a:ext cx="10801350" cy="3872753"/>
          </a:xfrm>
          <a:prstGeom prst="roundRect">
            <a:avLst>
              <a:gd name="adj" fmla="val 2663"/>
            </a:avLst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EC3224-78CA-70AC-C222-26BE075F26C8}"/>
              </a:ext>
            </a:extLst>
          </p:cNvPr>
          <p:cNvSpPr/>
          <p:nvPr/>
        </p:nvSpPr>
        <p:spPr>
          <a:xfrm>
            <a:off x="3861463" y="5623320"/>
            <a:ext cx="4730996" cy="1012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Докладчик: Арапов Александр Игоревич</a:t>
            </a:r>
          </a:p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Предприятие:  УДМЗ</a:t>
            </a:r>
          </a:p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Должность: мастер термического участка</a:t>
            </a:r>
          </a:p>
        </p:txBody>
      </p:sp>
    </p:spTree>
    <p:extLst>
      <p:ext uri="{BB962C8B-B14F-4D97-AF65-F5344CB8AC3E}">
        <p14:creationId xmlns:p14="http://schemas.microsoft.com/office/powerpoint/2010/main" val="42013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E4E9C-0C87-4D69-94D9-8A0A1B79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62" y="129072"/>
            <a:ext cx="10515600" cy="38472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Общий анализ внедрения стандартов рабочих дней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DFD3BA6-F80C-4946-B386-3ADA9E19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AB97F-426A-3D49-B011-50130347821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495CA1-84F9-459D-955A-6DD9DC27CF62}"/>
              </a:ext>
            </a:extLst>
          </p:cNvPr>
          <p:cNvSpPr/>
          <p:nvPr/>
        </p:nvSpPr>
        <p:spPr>
          <a:xfrm>
            <a:off x="354355" y="965446"/>
            <a:ext cx="5375100" cy="459636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Фотография.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4374A2-3277-4F09-A88F-51C91B7F41F9}"/>
              </a:ext>
            </a:extLst>
          </p:cNvPr>
          <p:cNvSpPr/>
          <p:nvPr/>
        </p:nvSpPr>
        <p:spPr>
          <a:xfrm>
            <a:off x="6230113" y="965446"/>
            <a:ext cx="5582656" cy="459636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Фотография.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8F46CC-5E1F-4AF8-ABA2-1FB35A83F7DF}"/>
              </a:ext>
            </a:extLst>
          </p:cNvPr>
          <p:cNvSpPr/>
          <p:nvPr/>
        </p:nvSpPr>
        <p:spPr>
          <a:xfrm>
            <a:off x="134113" y="827793"/>
            <a:ext cx="1690854" cy="512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БЫЛО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0CCD73-B0D3-4891-9455-9ECDA5C04272}"/>
              </a:ext>
            </a:extLst>
          </p:cNvPr>
          <p:cNvSpPr/>
          <p:nvPr/>
        </p:nvSpPr>
        <p:spPr>
          <a:xfrm>
            <a:off x="6101313" y="827793"/>
            <a:ext cx="1690854" cy="512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СТАЛО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8EC70-51DC-42A7-954D-DEBCC99C29E6}"/>
              </a:ext>
            </a:extLst>
          </p:cNvPr>
          <p:cNvSpPr txBox="1"/>
          <p:nvPr/>
        </p:nvSpPr>
        <p:spPr>
          <a:xfrm>
            <a:off x="394764" y="5660874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Каткое описание выполненного решения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9DD5B43-BBFB-43B4-BBCA-B4E699B6EAF3}"/>
              </a:ext>
            </a:extLst>
          </p:cNvPr>
          <p:cNvSpPr/>
          <p:nvPr/>
        </p:nvSpPr>
        <p:spPr>
          <a:xfrm>
            <a:off x="354355" y="5660874"/>
            <a:ext cx="11458414" cy="819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2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1">
            <a:extLst>
              <a:ext uri="{FF2B5EF4-FFF2-40B4-BE49-F238E27FC236}">
                <a16:creationId xmlns:a16="http://schemas.microsoft.com/office/drawing/2014/main" id="{A206F4BD-09FD-9848-B052-4A1F7ABCA569}"/>
              </a:ext>
            </a:extLst>
          </p:cNvPr>
          <p:cNvSpPr txBox="1">
            <a:spLocks/>
          </p:cNvSpPr>
          <p:nvPr/>
        </p:nvSpPr>
        <p:spPr>
          <a:xfrm>
            <a:off x="11624733" y="6381366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0E15D-75EC-8047-A077-1D212012B2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23E75AB-2624-5846-85CD-758A64BC36E3}"/>
              </a:ext>
            </a:extLst>
          </p:cNvPr>
          <p:cNvSpPr/>
          <p:nvPr/>
        </p:nvSpPr>
        <p:spPr>
          <a:xfrm>
            <a:off x="403339" y="246697"/>
            <a:ext cx="11331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5434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текущего состояния.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5357FBE-234C-324C-817E-39A415724634}"/>
              </a:ext>
            </a:extLst>
          </p:cNvPr>
          <p:cNvGrpSpPr/>
          <p:nvPr/>
        </p:nvGrpSpPr>
        <p:grpSpPr>
          <a:xfrm>
            <a:off x="278027" y="6493736"/>
            <a:ext cx="6460786" cy="211977"/>
            <a:chOff x="635078" y="6413732"/>
            <a:chExt cx="6460786" cy="2119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BF9963-C312-874E-B797-056934573E61}"/>
                </a:ext>
              </a:extLst>
            </p:cNvPr>
            <p:cNvSpPr txBox="1"/>
            <p:nvPr/>
          </p:nvSpPr>
          <p:spPr>
            <a:xfrm>
              <a:off x="3051644" y="6418159"/>
              <a:ext cx="404422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5434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Стажировка 12-16.02.2024 ЛТЗ ЦКТ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0C19C90-4AD5-A041-B2A4-C00F0ED8AE92}"/>
                </a:ext>
              </a:extLst>
            </p:cNvPr>
            <p:cNvCxnSpPr>
              <a:cxnSpLocks/>
            </p:cNvCxnSpPr>
            <p:nvPr/>
          </p:nvCxnSpPr>
          <p:spPr>
            <a:xfrm>
              <a:off x="2989811" y="6416184"/>
              <a:ext cx="0" cy="209525"/>
            </a:xfrm>
            <a:prstGeom prst="line">
              <a:avLst/>
            </a:prstGeom>
            <a:ln w="6350">
              <a:solidFill>
                <a:srgbClr val="4543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2A728F6-0918-D846-A5B6-9E6F4461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078" y="6413732"/>
              <a:ext cx="2169586" cy="20448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09FD267-7D9D-4F49-A3E0-355AAAD23DF3}"/>
              </a:ext>
            </a:extLst>
          </p:cNvPr>
          <p:cNvGrpSpPr/>
          <p:nvPr/>
        </p:nvGrpSpPr>
        <p:grpSpPr>
          <a:xfrm>
            <a:off x="695325" y="771254"/>
            <a:ext cx="10837354" cy="2858"/>
            <a:chOff x="456160" y="1107485"/>
            <a:chExt cx="10837354" cy="2858"/>
          </a:xfrm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BCABA2E1-0BCB-8947-950F-CB67935FA1DA}"/>
                </a:ext>
              </a:extLst>
            </p:cNvPr>
            <p:cNvCxnSpPr>
              <a:cxnSpLocks/>
            </p:cNvCxnSpPr>
            <p:nvPr/>
          </p:nvCxnSpPr>
          <p:spPr>
            <a:xfrm>
              <a:off x="456160" y="1110343"/>
              <a:ext cx="1083735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4ECEAAFD-3E51-6041-BC94-9AB6E372E3DC}"/>
                </a:ext>
              </a:extLst>
            </p:cNvPr>
            <p:cNvCxnSpPr>
              <a:cxnSpLocks/>
            </p:cNvCxnSpPr>
            <p:nvPr/>
          </p:nvCxnSpPr>
          <p:spPr>
            <a:xfrm>
              <a:off x="456160" y="1107485"/>
              <a:ext cx="1479257" cy="0"/>
            </a:xfrm>
            <a:prstGeom prst="line">
              <a:avLst/>
            </a:prstGeom>
            <a:ln w="63500">
              <a:solidFill>
                <a:srgbClr val="EA36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F4EB82-6873-15B5-2692-A1067198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28" y="856971"/>
            <a:ext cx="7032031" cy="4646919"/>
          </a:xfrm>
          <a:prstGeom prst="rect">
            <a:avLst/>
          </a:prstGeom>
        </p:spPr>
      </p:pic>
      <p:sp>
        <p:nvSpPr>
          <p:cNvPr id="7" name="TextBox 1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SpPr txBox="1"/>
          <p:nvPr/>
        </p:nvSpPr>
        <p:spPr>
          <a:xfrm>
            <a:off x="7310059" y="856971"/>
            <a:ext cx="4788807" cy="4704651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chemeClr val="bg1"/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Проблемы: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Ожидание рамы с участка сварки (вместо двух рам поставляется одна в сутки)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Место для временного размещения рам не размечено на протяжении всего потока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Не проводится автономное обслуживание оборудования (в соответствии с картами, ТРМ)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Доступное время на обработку заготовки Рамы снижено из за необходимости выставлять Раму в связи с ее неправильной геометрией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5. Частый выход из строя оборудования (Портальных станков), долгие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простои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Длительное ожидание крана (на всех этапах),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Время цикла обработки рамы завышено вследствие заложенной в программе ЧПУ необходимости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регулирной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(после каждой операции) проверки износа обрабатывающего инструмента, вместо осуществления контроля за износом инструмента по нормативному ресурсу.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Доступное время на обработку заготовки Рамы имеет потенциал увеличения за счет установки на спутник силами не одного оператора , а нескольких.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Операторами не осуществляется передача смены по необходимым требованиям ТРМ (карты автономного обслуживания)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10.Доступное время на обработку Рамы снижено в связи с тем что оператор текущей смены при наличии резерва времени до конца своей смены не начинает необходимых операций , реализация которых будет завершена оператором следующей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 Нет лидера малой группы в соответствии с пониманием МУ-СТМ-Р1-18 Управление заказами на производстве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МУ-СТМ-Р1-05 О МГ, ЛМГ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 Время цикла на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механическцую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обработку Балки имеет потенциал снижения за счет проведения  предварительной   черновой обработки приварных элементов (кронштейнов) до сварки. Аналогичный подход предлагается рассмотреть к применению и в отношении черновой обработки приварных элементов Рамы (операция должна предшествовать сварке)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B2456C1-C433-711F-DB99-F7FCF2152EB4}"/>
              </a:ext>
            </a:extLst>
          </p:cNvPr>
          <p:cNvGraphicFramePr>
            <a:graphicFrameLocks noGrp="1"/>
          </p:cNvGraphicFramePr>
          <p:nvPr/>
        </p:nvGraphicFramePr>
        <p:xfrm>
          <a:off x="175079" y="5645727"/>
          <a:ext cx="7134980" cy="629012"/>
        </p:xfrm>
        <a:graphic>
          <a:graphicData uri="http://schemas.openxmlformats.org/drawingml/2006/table">
            <a:tbl>
              <a:tblPr/>
              <a:tblGrid>
                <a:gridCol w="2194852">
                  <a:extLst>
                    <a:ext uri="{9D8B030D-6E8A-4147-A177-3AD203B41FA5}">
                      <a16:colId xmlns:a16="http://schemas.microsoft.com/office/drawing/2014/main" val="1481056212"/>
                    </a:ext>
                  </a:extLst>
                </a:gridCol>
                <a:gridCol w="666661">
                  <a:extLst>
                    <a:ext uri="{9D8B030D-6E8A-4147-A177-3AD203B41FA5}">
                      <a16:colId xmlns:a16="http://schemas.microsoft.com/office/drawing/2014/main" val="2368194645"/>
                    </a:ext>
                  </a:extLst>
                </a:gridCol>
                <a:gridCol w="803412">
                  <a:extLst>
                    <a:ext uri="{9D8B030D-6E8A-4147-A177-3AD203B41FA5}">
                      <a16:colId xmlns:a16="http://schemas.microsoft.com/office/drawing/2014/main" val="3264754738"/>
                    </a:ext>
                  </a:extLst>
                </a:gridCol>
                <a:gridCol w="803412">
                  <a:extLst>
                    <a:ext uri="{9D8B030D-6E8A-4147-A177-3AD203B41FA5}">
                      <a16:colId xmlns:a16="http://schemas.microsoft.com/office/drawing/2014/main" val="3195543987"/>
                    </a:ext>
                  </a:extLst>
                </a:gridCol>
                <a:gridCol w="888881">
                  <a:extLst>
                    <a:ext uri="{9D8B030D-6E8A-4147-A177-3AD203B41FA5}">
                      <a16:colId xmlns:a16="http://schemas.microsoft.com/office/drawing/2014/main" val="3372052834"/>
                    </a:ext>
                  </a:extLst>
                </a:gridCol>
                <a:gridCol w="888881">
                  <a:extLst>
                    <a:ext uri="{9D8B030D-6E8A-4147-A177-3AD203B41FA5}">
                      <a16:colId xmlns:a16="http://schemas.microsoft.com/office/drawing/2014/main" val="3441898621"/>
                    </a:ext>
                  </a:extLst>
                </a:gridCol>
                <a:gridCol w="888881">
                  <a:extLst>
                    <a:ext uri="{9D8B030D-6E8A-4147-A177-3AD203B41FA5}">
                      <a16:colId xmlns:a16="http://schemas.microsoft.com/office/drawing/2014/main" val="501004179"/>
                    </a:ext>
                  </a:extLst>
                </a:gridCol>
              </a:tblGrid>
              <a:tr h="314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Поток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Запасы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ВПП, мин.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ВПП, час.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КЭП, %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L,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м.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Тт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мин.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529534"/>
                  </a:ext>
                </a:extLst>
              </a:tr>
              <a:tr h="31450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Механическая обработка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3176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52,9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405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794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00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90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1">
            <a:extLst>
              <a:ext uri="{FF2B5EF4-FFF2-40B4-BE49-F238E27FC236}">
                <a16:creationId xmlns:a16="http://schemas.microsoft.com/office/drawing/2014/main" id="{A206F4BD-09FD-9848-B052-4A1F7ABCA569}"/>
              </a:ext>
            </a:extLst>
          </p:cNvPr>
          <p:cNvSpPr txBox="1">
            <a:spLocks/>
          </p:cNvSpPr>
          <p:nvPr/>
        </p:nvSpPr>
        <p:spPr>
          <a:xfrm>
            <a:off x="11624733" y="6381366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0E15D-75EC-8047-A077-1D212012B2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23E75AB-2624-5846-85CD-758A64BC36E3}"/>
              </a:ext>
            </a:extLst>
          </p:cNvPr>
          <p:cNvSpPr/>
          <p:nvPr/>
        </p:nvSpPr>
        <p:spPr>
          <a:xfrm>
            <a:off x="403339" y="246697"/>
            <a:ext cx="11331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5434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текущего состояния.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5357FBE-234C-324C-817E-39A415724634}"/>
              </a:ext>
            </a:extLst>
          </p:cNvPr>
          <p:cNvGrpSpPr/>
          <p:nvPr/>
        </p:nvGrpSpPr>
        <p:grpSpPr>
          <a:xfrm>
            <a:off x="278027" y="6493736"/>
            <a:ext cx="6460786" cy="211977"/>
            <a:chOff x="635078" y="6413732"/>
            <a:chExt cx="6460786" cy="2119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BF9963-C312-874E-B797-056934573E61}"/>
                </a:ext>
              </a:extLst>
            </p:cNvPr>
            <p:cNvSpPr txBox="1"/>
            <p:nvPr/>
          </p:nvSpPr>
          <p:spPr>
            <a:xfrm>
              <a:off x="3051644" y="6418159"/>
              <a:ext cx="404422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5434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Стажировка 12-16.02.2024 ЛТЗ ЦКТ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0C19C90-4AD5-A041-B2A4-C00F0ED8AE92}"/>
                </a:ext>
              </a:extLst>
            </p:cNvPr>
            <p:cNvCxnSpPr>
              <a:cxnSpLocks/>
            </p:cNvCxnSpPr>
            <p:nvPr/>
          </p:nvCxnSpPr>
          <p:spPr>
            <a:xfrm>
              <a:off x="2989811" y="6416184"/>
              <a:ext cx="0" cy="209525"/>
            </a:xfrm>
            <a:prstGeom prst="line">
              <a:avLst/>
            </a:prstGeom>
            <a:ln w="6350">
              <a:solidFill>
                <a:srgbClr val="4543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2A728F6-0918-D846-A5B6-9E6F4461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078" y="6413732"/>
              <a:ext cx="2169586" cy="20448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09FD267-7D9D-4F49-A3E0-355AAAD23DF3}"/>
              </a:ext>
            </a:extLst>
          </p:cNvPr>
          <p:cNvGrpSpPr/>
          <p:nvPr/>
        </p:nvGrpSpPr>
        <p:grpSpPr>
          <a:xfrm>
            <a:off x="695325" y="771254"/>
            <a:ext cx="10837354" cy="2858"/>
            <a:chOff x="456160" y="1107485"/>
            <a:chExt cx="10837354" cy="2858"/>
          </a:xfrm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BCABA2E1-0BCB-8947-950F-CB67935FA1DA}"/>
                </a:ext>
              </a:extLst>
            </p:cNvPr>
            <p:cNvCxnSpPr>
              <a:cxnSpLocks/>
            </p:cNvCxnSpPr>
            <p:nvPr/>
          </p:nvCxnSpPr>
          <p:spPr>
            <a:xfrm>
              <a:off x="456160" y="1110343"/>
              <a:ext cx="1083735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4ECEAAFD-3E51-6041-BC94-9AB6E372E3DC}"/>
                </a:ext>
              </a:extLst>
            </p:cNvPr>
            <p:cNvCxnSpPr>
              <a:cxnSpLocks/>
            </p:cNvCxnSpPr>
            <p:nvPr/>
          </p:nvCxnSpPr>
          <p:spPr>
            <a:xfrm>
              <a:off x="456160" y="1107485"/>
              <a:ext cx="1479257" cy="0"/>
            </a:xfrm>
            <a:prstGeom prst="line">
              <a:avLst/>
            </a:prstGeom>
            <a:ln w="63500">
              <a:solidFill>
                <a:srgbClr val="EA36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8D801B-B582-4A54-F6D3-DC13C3D0C8DF}"/>
              </a:ext>
            </a:extLst>
          </p:cNvPr>
          <p:cNvSpPr txBox="1"/>
          <p:nvPr/>
        </p:nvSpPr>
        <p:spPr>
          <a:xfrm>
            <a:off x="8448789" y="191924"/>
            <a:ext cx="3540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КПСЦ, сборка колесных пар.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5839DD-0277-9C52-A0D4-2195FB692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80"/>
          <a:stretch/>
        </p:blipFill>
        <p:spPr>
          <a:xfrm>
            <a:off x="585795" y="3042803"/>
            <a:ext cx="11149005" cy="26941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6E73AE-1B2A-6D1E-42FB-1CFC18384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" r="50984" b="30375"/>
          <a:stretch/>
        </p:blipFill>
        <p:spPr>
          <a:xfrm>
            <a:off x="499668" y="919970"/>
            <a:ext cx="11033011" cy="206993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33311CB-A9E0-3955-BF40-83DDD09C5A83}"/>
              </a:ext>
            </a:extLst>
          </p:cNvPr>
          <p:cNvGraphicFramePr>
            <a:graphicFrameLocks noGrp="1"/>
          </p:cNvGraphicFramePr>
          <p:nvPr/>
        </p:nvGraphicFramePr>
        <p:xfrm>
          <a:off x="499668" y="5696158"/>
          <a:ext cx="11149004" cy="798294"/>
        </p:xfrm>
        <a:graphic>
          <a:graphicData uri="http://schemas.openxmlformats.org/drawingml/2006/table">
            <a:tbl>
              <a:tblPr/>
              <a:tblGrid>
                <a:gridCol w="2139519">
                  <a:extLst>
                    <a:ext uri="{9D8B030D-6E8A-4147-A177-3AD203B41FA5}">
                      <a16:colId xmlns:a16="http://schemas.microsoft.com/office/drawing/2014/main" val="1481056212"/>
                    </a:ext>
                  </a:extLst>
                </a:gridCol>
                <a:gridCol w="1290122">
                  <a:extLst>
                    <a:ext uri="{9D8B030D-6E8A-4147-A177-3AD203B41FA5}">
                      <a16:colId xmlns:a16="http://schemas.microsoft.com/office/drawing/2014/main" val="4114272342"/>
                    </a:ext>
                  </a:extLst>
                </a:gridCol>
                <a:gridCol w="1041714">
                  <a:extLst>
                    <a:ext uri="{9D8B030D-6E8A-4147-A177-3AD203B41FA5}">
                      <a16:colId xmlns:a16="http://schemas.microsoft.com/office/drawing/2014/main" val="2368194645"/>
                    </a:ext>
                  </a:extLst>
                </a:gridCol>
                <a:gridCol w="1255398">
                  <a:extLst>
                    <a:ext uri="{9D8B030D-6E8A-4147-A177-3AD203B41FA5}">
                      <a16:colId xmlns:a16="http://schemas.microsoft.com/office/drawing/2014/main" val="3264754738"/>
                    </a:ext>
                  </a:extLst>
                </a:gridCol>
                <a:gridCol w="1255398">
                  <a:extLst>
                    <a:ext uri="{9D8B030D-6E8A-4147-A177-3AD203B41FA5}">
                      <a16:colId xmlns:a16="http://schemas.microsoft.com/office/drawing/2014/main" val="3195543987"/>
                    </a:ext>
                  </a:extLst>
                </a:gridCol>
                <a:gridCol w="1388951">
                  <a:extLst>
                    <a:ext uri="{9D8B030D-6E8A-4147-A177-3AD203B41FA5}">
                      <a16:colId xmlns:a16="http://schemas.microsoft.com/office/drawing/2014/main" val="3372052834"/>
                    </a:ext>
                  </a:extLst>
                </a:gridCol>
                <a:gridCol w="1388951">
                  <a:extLst>
                    <a:ext uri="{9D8B030D-6E8A-4147-A177-3AD203B41FA5}">
                      <a16:colId xmlns:a16="http://schemas.microsoft.com/office/drawing/2014/main" val="3441898621"/>
                    </a:ext>
                  </a:extLst>
                </a:gridCol>
                <a:gridCol w="1388951">
                  <a:extLst>
                    <a:ext uri="{9D8B030D-6E8A-4147-A177-3AD203B41FA5}">
                      <a16:colId xmlns:a16="http://schemas.microsoft.com/office/drawing/2014/main" val="501004179"/>
                    </a:ext>
                  </a:extLst>
                </a:gridCol>
              </a:tblGrid>
              <a:tr h="265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Поток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Запасы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ВПП, мин.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ВПП, час.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КЭП, %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L, </a:t>
                      </a: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м.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Тт, мин.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529534"/>
                  </a:ext>
                </a:extLst>
              </a:tr>
              <a:tr h="26585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Сборка колесных пар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тепловозные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389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6,5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8,4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339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409,2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72119"/>
                  </a:ext>
                </a:extLst>
              </a:tr>
              <a:tr h="265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вагонные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144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2,1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438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150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54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44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1">
            <a:extLst>
              <a:ext uri="{FF2B5EF4-FFF2-40B4-BE49-F238E27FC236}">
                <a16:creationId xmlns:a16="http://schemas.microsoft.com/office/drawing/2014/main" id="{A206F4BD-09FD-9848-B052-4A1F7ABCA569}"/>
              </a:ext>
            </a:extLst>
          </p:cNvPr>
          <p:cNvSpPr txBox="1">
            <a:spLocks/>
          </p:cNvSpPr>
          <p:nvPr/>
        </p:nvSpPr>
        <p:spPr>
          <a:xfrm>
            <a:off x="11624733" y="6381366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0E15D-75EC-8047-A077-1D212012B2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23E75AB-2624-5846-85CD-758A64BC36E3}"/>
              </a:ext>
            </a:extLst>
          </p:cNvPr>
          <p:cNvSpPr/>
          <p:nvPr/>
        </p:nvSpPr>
        <p:spPr>
          <a:xfrm>
            <a:off x="403339" y="246697"/>
            <a:ext cx="11331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5434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текущего состояния.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5357FBE-234C-324C-817E-39A415724634}"/>
              </a:ext>
            </a:extLst>
          </p:cNvPr>
          <p:cNvGrpSpPr/>
          <p:nvPr/>
        </p:nvGrpSpPr>
        <p:grpSpPr>
          <a:xfrm>
            <a:off x="278027" y="6493736"/>
            <a:ext cx="6460786" cy="211977"/>
            <a:chOff x="635078" y="6413732"/>
            <a:chExt cx="6460786" cy="2119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BF9963-C312-874E-B797-056934573E61}"/>
                </a:ext>
              </a:extLst>
            </p:cNvPr>
            <p:cNvSpPr txBox="1"/>
            <p:nvPr/>
          </p:nvSpPr>
          <p:spPr>
            <a:xfrm>
              <a:off x="3051644" y="6418159"/>
              <a:ext cx="404422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5434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Стажировка 12-16.02.2024 ЛТЗ ЦКТ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0C19C90-4AD5-A041-B2A4-C00F0ED8AE92}"/>
                </a:ext>
              </a:extLst>
            </p:cNvPr>
            <p:cNvCxnSpPr>
              <a:cxnSpLocks/>
            </p:cNvCxnSpPr>
            <p:nvPr/>
          </p:nvCxnSpPr>
          <p:spPr>
            <a:xfrm>
              <a:off x="2989811" y="6416184"/>
              <a:ext cx="0" cy="209525"/>
            </a:xfrm>
            <a:prstGeom prst="line">
              <a:avLst/>
            </a:prstGeom>
            <a:ln w="6350">
              <a:solidFill>
                <a:srgbClr val="4543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2A728F6-0918-D846-A5B6-9E6F4461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078" y="6413732"/>
              <a:ext cx="2169586" cy="20448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09FD267-7D9D-4F49-A3E0-355AAAD23DF3}"/>
              </a:ext>
            </a:extLst>
          </p:cNvPr>
          <p:cNvGrpSpPr/>
          <p:nvPr/>
        </p:nvGrpSpPr>
        <p:grpSpPr>
          <a:xfrm>
            <a:off x="695325" y="771254"/>
            <a:ext cx="10837354" cy="2858"/>
            <a:chOff x="456160" y="1107485"/>
            <a:chExt cx="10837354" cy="2858"/>
          </a:xfrm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BCABA2E1-0BCB-8947-950F-CB67935FA1DA}"/>
                </a:ext>
              </a:extLst>
            </p:cNvPr>
            <p:cNvCxnSpPr>
              <a:cxnSpLocks/>
            </p:cNvCxnSpPr>
            <p:nvPr/>
          </p:nvCxnSpPr>
          <p:spPr>
            <a:xfrm>
              <a:off x="456160" y="1110343"/>
              <a:ext cx="1083735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4ECEAAFD-3E51-6041-BC94-9AB6E372E3DC}"/>
                </a:ext>
              </a:extLst>
            </p:cNvPr>
            <p:cNvCxnSpPr>
              <a:cxnSpLocks/>
            </p:cNvCxnSpPr>
            <p:nvPr/>
          </p:nvCxnSpPr>
          <p:spPr>
            <a:xfrm>
              <a:off x="456160" y="1107485"/>
              <a:ext cx="1479257" cy="0"/>
            </a:xfrm>
            <a:prstGeom prst="line">
              <a:avLst/>
            </a:prstGeom>
            <a:ln w="63500">
              <a:solidFill>
                <a:srgbClr val="EA36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8D801B-B582-4A54-F6D3-DC13C3D0C8DF}"/>
              </a:ext>
            </a:extLst>
          </p:cNvPr>
          <p:cNvSpPr txBox="1"/>
          <p:nvPr/>
        </p:nvSpPr>
        <p:spPr>
          <a:xfrm>
            <a:off x="8361108" y="251929"/>
            <a:ext cx="446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КПСЦ, сборка колесных пар.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AE41D-8A2F-8FE1-32C0-348D9D8B8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11" y="814003"/>
            <a:ext cx="11455377" cy="1646063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FF7F206-191D-0845-831E-1D9B5835099D}"/>
              </a:ext>
            </a:extLst>
          </p:cNvPr>
          <p:cNvGraphicFramePr>
            <a:graphicFrameLocks noGrp="1"/>
          </p:cNvGraphicFramePr>
          <p:nvPr/>
        </p:nvGraphicFramePr>
        <p:xfrm>
          <a:off x="158750" y="2564023"/>
          <a:ext cx="11576049" cy="3926153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779889094"/>
                    </a:ext>
                  </a:extLst>
                </a:gridCol>
                <a:gridCol w="11061699">
                  <a:extLst>
                    <a:ext uri="{9D8B030D-6E8A-4147-A177-3AD203B41FA5}">
                      <a16:colId xmlns:a16="http://schemas.microsoft.com/office/drawing/2014/main" val="3736023365"/>
                    </a:ext>
                  </a:extLst>
                </a:gridCol>
              </a:tblGrid>
              <a:tr h="97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489288"/>
                  </a:ext>
                </a:extLst>
              </a:tr>
              <a:tr h="1263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Несоблюдение п. 5.5 ГОСТа 31537-2012 (отсутствует печь для полимеризации осей)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711104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Работы не относящиеся к потоку изготовления КП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25641"/>
                  </a:ext>
                </a:extLst>
              </a:tr>
              <a:tr h="128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согласования с заказчиком и цехом по сдаче готовой продукции (долгое ожидание инспектора-приемщика ЦТА, простой потока)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40479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используется кран-балка пресса (демонтирована)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477349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Мойка осей производится вручную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816044"/>
                  </a:ext>
                </a:extLst>
              </a:tr>
              <a:tr h="128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потоке установлен неисправный пресс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571103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Пресс для запрессовки подшипников находится не в потоке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652382"/>
                  </a:ext>
                </a:extLst>
              </a:tr>
              <a:tr h="1263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Оснастка пресса не рассчитана на вес буксы с подшипником (оснастка выгибается)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45629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проводится учет количества смазки на 1 буксу (требования ТД)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877193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Мойка букс производится вручную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282692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Разворот готовой КП производится мостовым краном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80947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стенда вибродиагностики в потоке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538091"/>
                  </a:ext>
                </a:extLst>
              </a:tr>
              <a:tr h="128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Проведение окраски производится в потоке (порча оборудования, вредные условия труда)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584322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МВХ для комплектующих, поставляемых логистикой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97871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Противопоток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 сдаче продукции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88374"/>
                  </a:ext>
                </a:extLst>
              </a:tr>
              <a:tr h="128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Пресс для запрессовки подшипников не позволяет проходить в потоке тепловозной КП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14017"/>
                  </a:ext>
                </a:extLst>
              </a:tr>
              <a:tr h="128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Пресс для запрессовки подшипников не позволяет проходить в потоке тепловозной КП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617351"/>
                  </a:ext>
                </a:extLst>
              </a:tr>
              <a:tr h="128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Невозможно с транспортерной ленты подачи букс перемещать все виды букс по участку до КП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821302"/>
                  </a:ext>
                </a:extLst>
              </a:tr>
              <a:tr h="197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проверке сдвинется центр, есть вероятность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забраковки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бандажа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26610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Момент затяжки болтов производится вручную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51707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Нехватка ОПР для увеличения объема выпуска КП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57843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Один руководитель на весь цех и две смены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249099"/>
                  </a:ext>
                </a:extLst>
              </a:tr>
              <a:tr h="128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мотивации работников по универсальности и взаимозаменяемости (рассмотреть матрицу компетенции и установить повышающий коэффициент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324517"/>
                  </a:ext>
                </a:extLst>
              </a:tr>
              <a:tr h="1928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ответственного сотрудника для оформления заявок и списания ТМЦ покупных и внутрицеховых. Руководитель ежедневно делает обход и оформляет документы (нет учета)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265144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озвучивают дефицит по ТМЦ общий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78156"/>
                  </a:ext>
                </a:extLst>
              </a:tr>
              <a:tr h="12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Грубые нарушения ОТ (особенно при выполнении крановых работ)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242229"/>
                  </a:ext>
                </a:extLst>
              </a:tr>
              <a:tr h="128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Неравномерное планирование в годовом интервале с большими пиками загрузки (необходима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перебалансировка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268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06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1">
            <a:extLst>
              <a:ext uri="{FF2B5EF4-FFF2-40B4-BE49-F238E27FC236}">
                <a16:creationId xmlns:a16="http://schemas.microsoft.com/office/drawing/2014/main" id="{A206F4BD-09FD-9848-B052-4A1F7ABCA569}"/>
              </a:ext>
            </a:extLst>
          </p:cNvPr>
          <p:cNvSpPr txBox="1">
            <a:spLocks/>
          </p:cNvSpPr>
          <p:nvPr/>
        </p:nvSpPr>
        <p:spPr>
          <a:xfrm>
            <a:off x="11624733" y="6381366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0E15D-75EC-8047-A077-1D212012B2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23E75AB-2624-5846-85CD-758A64BC36E3}"/>
              </a:ext>
            </a:extLst>
          </p:cNvPr>
          <p:cNvSpPr/>
          <p:nvPr/>
        </p:nvSpPr>
        <p:spPr>
          <a:xfrm>
            <a:off x="403339" y="246697"/>
            <a:ext cx="11331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5434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текущего состояния.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5357FBE-234C-324C-817E-39A415724634}"/>
              </a:ext>
            </a:extLst>
          </p:cNvPr>
          <p:cNvGrpSpPr/>
          <p:nvPr/>
        </p:nvGrpSpPr>
        <p:grpSpPr>
          <a:xfrm>
            <a:off x="278027" y="6493736"/>
            <a:ext cx="6460786" cy="211977"/>
            <a:chOff x="635078" y="6413732"/>
            <a:chExt cx="6460786" cy="2119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BF9963-C312-874E-B797-056934573E61}"/>
                </a:ext>
              </a:extLst>
            </p:cNvPr>
            <p:cNvSpPr txBox="1"/>
            <p:nvPr/>
          </p:nvSpPr>
          <p:spPr>
            <a:xfrm>
              <a:off x="3051644" y="6418159"/>
              <a:ext cx="404422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5434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Стажировка 12-16.02.2024 ЛТЗ ЦКТ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0C19C90-4AD5-A041-B2A4-C00F0ED8AE92}"/>
                </a:ext>
              </a:extLst>
            </p:cNvPr>
            <p:cNvCxnSpPr>
              <a:cxnSpLocks/>
            </p:cNvCxnSpPr>
            <p:nvPr/>
          </p:nvCxnSpPr>
          <p:spPr>
            <a:xfrm>
              <a:off x="2989811" y="6416184"/>
              <a:ext cx="0" cy="209525"/>
            </a:xfrm>
            <a:prstGeom prst="line">
              <a:avLst/>
            </a:prstGeom>
            <a:ln w="6350">
              <a:solidFill>
                <a:srgbClr val="4543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2A728F6-0918-D846-A5B6-9E6F4461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078" y="6413732"/>
              <a:ext cx="2169586" cy="20448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09FD267-7D9D-4F49-A3E0-355AAAD23DF3}"/>
              </a:ext>
            </a:extLst>
          </p:cNvPr>
          <p:cNvGrpSpPr/>
          <p:nvPr/>
        </p:nvGrpSpPr>
        <p:grpSpPr>
          <a:xfrm>
            <a:off x="695325" y="771254"/>
            <a:ext cx="10837354" cy="2858"/>
            <a:chOff x="456160" y="1107485"/>
            <a:chExt cx="10837354" cy="2858"/>
          </a:xfrm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BCABA2E1-0BCB-8947-950F-CB67935FA1DA}"/>
                </a:ext>
              </a:extLst>
            </p:cNvPr>
            <p:cNvCxnSpPr>
              <a:cxnSpLocks/>
            </p:cNvCxnSpPr>
            <p:nvPr/>
          </p:nvCxnSpPr>
          <p:spPr>
            <a:xfrm>
              <a:off x="456160" y="1110343"/>
              <a:ext cx="1083735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4ECEAAFD-3E51-6041-BC94-9AB6E372E3DC}"/>
                </a:ext>
              </a:extLst>
            </p:cNvPr>
            <p:cNvCxnSpPr>
              <a:cxnSpLocks/>
            </p:cNvCxnSpPr>
            <p:nvPr/>
          </p:nvCxnSpPr>
          <p:spPr>
            <a:xfrm>
              <a:off x="456160" y="1107485"/>
              <a:ext cx="1479257" cy="0"/>
            </a:xfrm>
            <a:prstGeom prst="line">
              <a:avLst/>
            </a:prstGeom>
            <a:ln w="63500">
              <a:solidFill>
                <a:srgbClr val="EA36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8D801B-B582-4A54-F6D3-DC13C3D0C8DF}"/>
              </a:ext>
            </a:extLst>
          </p:cNvPr>
          <p:cNvSpPr txBox="1"/>
          <p:nvPr/>
        </p:nvSpPr>
        <p:spPr>
          <a:xfrm>
            <a:off x="130288" y="776970"/>
            <a:ext cx="519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Спагетти, сборка колесных пар.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E58ACF-B4FF-14A4-3F9D-114538AB6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89" y="1149644"/>
            <a:ext cx="11645899" cy="26681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B4C1B3-0493-455A-2542-62D611B71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521" y="5936932"/>
            <a:ext cx="1310479" cy="6878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46527D-363A-D5AA-4AB3-26C39A358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52" y="3917970"/>
            <a:ext cx="5540130" cy="23628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EC7A0-76F6-7B7A-ABA1-083566BB3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868" y="3917970"/>
            <a:ext cx="5497777" cy="1091811"/>
          </a:xfrm>
          <a:prstGeom prst="rect">
            <a:avLst/>
          </a:prstGeom>
        </p:spPr>
      </p:pic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E9D2248-AE1D-4BA7-3999-96CCAD3528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8867" y="5071551"/>
          <a:ext cx="5497777" cy="73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9997296" imgH="1333446" progId="Excel.Sheet.12">
                  <p:embed/>
                </p:oleObj>
              </mc:Choice>
              <mc:Fallback>
                <p:oleObj name="Worksheet" r:id="rId7" imgW="9997296" imgH="1333446" progId="Excel.Sheet.12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E9D2248-AE1D-4BA7-3999-96CCAD352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8867" y="5071551"/>
                        <a:ext cx="5497777" cy="733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65966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9520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Широкоэкранный</PresentationFormat>
  <Paragraphs>152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Aptos Narrow</vt:lpstr>
      <vt:lpstr>Arial</vt:lpstr>
      <vt:lpstr>Arial Black</vt:lpstr>
      <vt:lpstr>Arial Narrow</vt:lpstr>
      <vt:lpstr>Calibri</vt:lpstr>
      <vt:lpstr>Calibri Light</vt:lpstr>
      <vt:lpstr>Verdana</vt:lpstr>
      <vt:lpstr>Wingdings</vt:lpstr>
      <vt:lpstr>1_Тема Office</vt:lpstr>
      <vt:lpstr>7_Тема Office</vt:lpstr>
      <vt:lpstr>Worksheet</vt:lpstr>
      <vt:lpstr>Практическая работа</vt:lpstr>
      <vt:lpstr>Презентация PowerPoint</vt:lpstr>
      <vt:lpstr>Общий анализ внедрения стандартов рабочих дней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</dc:title>
  <dc:creator>Nikolai Shavrin</dc:creator>
  <cp:lastModifiedBy>Nikolai Shavrin</cp:lastModifiedBy>
  <cp:revision>1</cp:revision>
  <dcterms:created xsi:type="dcterms:W3CDTF">2024-04-10T15:33:45Z</dcterms:created>
  <dcterms:modified xsi:type="dcterms:W3CDTF">2024-04-10T15:34:35Z</dcterms:modified>
</cp:coreProperties>
</file>